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EFEF"/>
    <a:srgbClr val="9FAF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92ED82-33A6-4A73-AB0F-887A34AD01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E6E1C3A-1D7D-4D2F-9A6C-BE74354F8B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F3386D0-BE46-484C-9625-6C48CDA17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4105-7386-409C-B235-F65D0532F3F8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24E6E85-32DD-424D-8788-222BA73B6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488EF43-4871-4B6E-B5DE-A127692D8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87768-24D4-4D5B-BCF6-DE94FF6D76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3928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EF68B4-5B5B-4B73-AFA2-275ADF175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34DD2F3-F26E-426D-B276-BA53D71121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D0728F9-4ADD-4147-88AC-20D62ADF0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4105-7386-409C-B235-F65D0532F3F8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84C4A9-25D3-49C9-884F-98A8DCBDE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8986B23-6CAC-4FCD-B0CD-81B1C5105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87768-24D4-4D5B-BCF6-DE94FF6D76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3647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746D48A-460E-42F8-B4CD-29BFA7E734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58B7EBE-2706-4BED-99D8-F34E279A9C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5501E9F-56D5-46F4-AE04-083915F16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4105-7386-409C-B235-F65D0532F3F8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F66073-639E-45E1-B9D5-2F5904AB1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333A4F1-5349-40F9-8349-3453444CE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87768-24D4-4D5B-BCF6-DE94FF6D76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2157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34136B-C3A4-48D5-B008-E9D467D0B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8EEE9A7-96FF-43BD-95C8-0D6B92C8D2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F440F7-F76D-477E-8A4F-1E6A85CA5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4105-7386-409C-B235-F65D0532F3F8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E1F0195-D133-4BE1-91B7-1B0429EFD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CBE1C39-F19D-4B79-8A11-FFFBBF595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87768-24D4-4D5B-BCF6-DE94FF6D76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0293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AA398-DBF0-40AC-95B0-30F9F6BBE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524F329-D584-4411-B1CA-5ED4ED1503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608FB1-CB1E-43FC-BE09-FC0B50F03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4105-7386-409C-B235-F65D0532F3F8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F5380EA-C166-4B62-BA08-9D3DAA9F1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B6E6EF2-54B7-4D2D-8D25-B21E484D4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87768-24D4-4D5B-BCF6-DE94FF6D76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1507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BE87D5-5F45-4BF0-8D9B-1853D40CD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A21282C-27AA-423D-95F9-BA3B0E2455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5F15ADD-6416-4E14-9AD4-30E3F43E1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88919AD-B441-4E7C-9CD7-B8B5D8CEB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4105-7386-409C-B235-F65D0532F3F8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8D4D15F-B74C-41E6-AE79-811E5AD81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EBD1E5D-AFBB-4573-ACDB-87E55ECBA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87768-24D4-4D5B-BCF6-DE94FF6D76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7622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1CC377-D601-4869-B4CF-38F49EE22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1816AFD-99B3-4D1A-B506-6A8EC4BAEA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B58DA62-24F6-4D6E-8C7C-8E1E258302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27020D7-85BC-428C-879B-F926E6FFA4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E9EAC5A-4952-4183-95EE-AE062560A2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1D24B2C-62BE-4963-9E6B-035AD9355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4105-7386-409C-B235-F65D0532F3F8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DFFD2D1-00F5-4DA9-9995-B0F64D4B4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78B7E7F-5B76-4CD7-A57F-A09BBDA6B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87768-24D4-4D5B-BCF6-DE94FF6D76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2547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C617A1-2CF1-45AE-85F3-DC81B7B74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AFD5A71-A82E-4F99-B06F-61B2B5404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4105-7386-409C-B235-F65D0532F3F8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59F63E3-BEA6-4274-B51C-7CAF8C967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DAF9293-F653-4EEF-AD21-2D9214243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87768-24D4-4D5B-BCF6-DE94FF6D76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2788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FBDEF09-5F3D-4690-A6E8-04B9DDF2D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4105-7386-409C-B235-F65D0532F3F8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50E828B-6A17-42C2-80ED-25B713E73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B61C03E-A1B7-44DA-851A-34378BA1C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87768-24D4-4D5B-BCF6-DE94FF6D76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468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37994A-C7A9-492D-9F12-732BD6164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A8A7BC9-6B74-4EA5-AFE2-8D5C2B7C8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D5FB91E-5D2B-406D-951D-437782537D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5D37B83-E772-4712-A7E9-C495CA288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4105-7386-409C-B235-F65D0532F3F8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2CF924-C837-4FD6-83C3-FB2F683D1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190975A-2621-48C8-B63D-188D0C3A1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87768-24D4-4D5B-BCF6-DE94FF6D76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6943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7B42BA-A7FC-4CC9-B024-C98637C88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B9D4446-09B7-4D0C-BA79-C4112127B2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536DA2A-6455-4BAE-9B70-1A7942A85C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1E4531D-052D-4D05-9448-21693691D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4105-7386-409C-B235-F65D0532F3F8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7F51D29-7054-45DD-96F2-2DA6CB364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60F579D-76DF-4C29-A549-409B823CB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87768-24D4-4D5B-BCF6-DE94FF6D76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494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7748F8-65F6-4FE9-BF52-114621C18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58AD9D5-9B2B-47AB-A398-0D777A4B90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9D0E59-80D7-4427-AF2D-4F119F743B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14105-7386-409C-B235-F65D0532F3F8}" type="datetimeFigureOut">
              <a:rPr lang="ru-RU" smtClean="0"/>
              <a:t>30.10.2023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472D587-C09C-4514-BD60-69C473E56D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343AD03-A627-4601-8E55-08B24E4A08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587768-24D4-4D5B-BCF6-DE94FF6D76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8424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"/>
                    </a14:imgEffect>
                    <a14:imgEffect>
                      <a14:brightnessContrast bright="-21000" contrast="-40000"/>
                    </a14:imgEffect>
                  </a14:imgLayer>
                </a14:imgProps>
              </a:ext>
            </a:extLst>
          </a:blip>
          <a:srcRect/>
          <a:stretch>
            <a:fillRect t="-4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FB09BB-E114-4860-8F85-BDCAFAE2FF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064" y="2517717"/>
            <a:ext cx="10853394" cy="1822565"/>
          </a:xfrm>
          <a:ln>
            <a:solidFill>
              <a:schemeClr val="bg1"/>
            </a:solidFill>
          </a:ln>
        </p:spPr>
        <p:txBody>
          <a:bodyPr>
            <a:noAutofit/>
          </a:bodyPr>
          <a:lstStyle/>
          <a:p>
            <a:r>
              <a:rPr lang="ru-RU" sz="4000" dirty="0">
                <a:solidFill>
                  <a:srgbClr val="E5EFEF"/>
                </a:solidFill>
                <a:latin typeface="Arial Black" panose="020B0A04020102020204" pitchFamily="34" charset="0"/>
              </a:rPr>
              <a:t>Внешняя политика правительства Алексея Михайловича. Воссоединение Украины с Россией.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E67AC23-2AE5-404D-A5C4-A50D7065A3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087360"/>
            <a:ext cx="9144000" cy="554240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Доклад на тему: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C34BDF-290E-4F1C-9565-F20D59F9487F}"/>
              </a:ext>
            </a:extLst>
          </p:cNvPr>
          <p:cNvSpPr txBox="1"/>
          <p:nvPr/>
        </p:nvSpPr>
        <p:spPr>
          <a:xfrm>
            <a:off x="6959600" y="5829973"/>
            <a:ext cx="52324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dirty="0">
                <a:solidFill>
                  <a:schemeClr val="bg1"/>
                </a:solidFill>
              </a:rPr>
              <a:t>Выполнили студенты группы ИСТ-331</a:t>
            </a:r>
          </a:p>
          <a:p>
            <a:pPr algn="r"/>
            <a:r>
              <a:rPr lang="ru-RU" dirty="0" err="1">
                <a:solidFill>
                  <a:schemeClr val="bg1"/>
                </a:solidFill>
              </a:rPr>
              <a:t>Числова</a:t>
            </a:r>
            <a:r>
              <a:rPr lang="ru-RU" dirty="0">
                <a:solidFill>
                  <a:schemeClr val="bg1"/>
                </a:solidFill>
              </a:rPr>
              <a:t> Екатерина, Рыжик Анастасия, Филинцева Анастасия, Воеводский Денис, Соляр Данила</a:t>
            </a:r>
          </a:p>
        </p:txBody>
      </p:sp>
    </p:spTree>
    <p:extLst>
      <p:ext uri="{BB962C8B-B14F-4D97-AF65-F5344CB8AC3E}">
        <p14:creationId xmlns:p14="http://schemas.microsoft.com/office/powerpoint/2010/main" val="1138292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0E35A6-2F45-48EE-A5A5-76026728F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779" y="0"/>
            <a:ext cx="10515600" cy="1325563"/>
          </a:xfrm>
        </p:spPr>
        <p:txBody>
          <a:bodyPr>
            <a:normAutofit/>
          </a:bodyPr>
          <a:lstStyle/>
          <a:p>
            <a:r>
              <a:rPr lang="ru-RU" sz="28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D4A469F-8E60-4CC2-AF53-91CB30772B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780" y="1228157"/>
            <a:ext cx="8032028" cy="3799672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600" dirty="0">
                <a:latin typeface="+mj-lt"/>
              </a:rPr>
              <a:t>Время правления Алексея Михайловича пришлось на нелегкое время, которое в историографии называют «бунташным веком».</a:t>
            </a:r>
          </a:p>
          <a:p>
            <a:pPr algn="just"/>
            <a:endParaRPr lang="ru-RU" sz="2600" dirty="0">
              <a:latin typeface="+mj-lt"/>
            </a:endParaRPr>
          </a:p>
          <a:p>
            <a:pPr algn="just"/>
            <a:r>
              <a:rPr lang="ru-RU" sz="2600" dirty="0">
                <a:latin typeface="+mj-lt"/>
              </a:rPr>
              <a:t>Правление Алексея Михайловича было переходным этапом между старой Русью и новой Россией, которая возникнет при Петре I.</a:t>
            </a:r>
          </a:p>
          <a:p>
            <a:pPr algn="just"/>
            <a:endParaRPr lang="ru-RU" sz="2600" dirty="0">
              <a:latin typeface="+mj-lt"/>
            </a:endParaRPr>
          </a:p>
          <a:p>
            <a:pPr algn="just"/>
            <a:r>
              <a:rPr lang="ru-RU" sz="2600" dirty="0">
                <a:latin typeface="+mj-lt"/>
              </a:rPr>
              <a:t>Его задача заключалась в исполнении царской воли без каких-либо обсуждений или совета.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F228BDB-33CF-4569-B723-D749C7923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1503" y="527139"/>
            <a:ext cx="3120184" cy="42307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F87EA2-DE92-43CD-A26D-DCC892955652}"/>
              </a:ext>
            </a:extLst>
          </p:cNvPr>
          <p:cNvSpPr txBox="1"/>
          <p:nvPr/>
        </p:nvSpPr>
        <p:spPr>
          <a:xfrm>
            <a:off x="8631808" y="4757897"/>
            <a:ext cx="34195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+mj-lt"/>
              </a:rPr>
              <a:t>Романов Алексей Михайлович </a:t>
            </a:r>
            <a:r>
              <a:rPr lang="ru-RU" sz="1800" dirty="0">
                <a:effectLst/>
                <a:latin typeface="+mj-lt"/>
                <a:ea typeface="Calibri" panose="020F0502020204030204" pitchFamily="34" charset="0"/>
              </a:rPr>
              <a:t>(1629-1676) </a:t>
            </a:r>
            <a:endParaRPr lang="ru-RU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44BAC7-C630-4E86-B8FE-883C54DCDCAF}"/>
              </a:ext>
            </a:extLst>
          </p:cNvPr>
          <p:cNvSpPr txBox="1"/>
          <p:nvPr/>
        </p:nvSpPr>
        <p:spPr>
          <a:xfrm>
            <a:off x="599780" y="5478222"/>
            <a:ext cx="1099243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1" i="1" dirty="0">
                <a:latin typeface="+mj-lt"/>
              </a:rPr>
              <a:t>Бунташный век </a:t>
            </a:r>
            <a:r>
              <a:rPr lang="ru-RU" sz="2000" dirty="0">
                <a:latin typeface="+mj-lt"/>
              </a:rPr>
              <a:t>- так называется 17-ое столетие в российской истории. Чаще всего говорится, что название века связано с большим количеством восстаний и бунтов в том время. Другая же сторона кроется в бунташном отображении церкви и сословий общества.</a:t>
            </a:r>
          </a:p>
        </p:txBody>
      </p:sp>
    </p:spTree>
    <p:extLst>
      <p:ext uri="{BB962C8B-B14F-4D97-AF65-F5344CB8AC3E}">
        <p14:creationId xmlns:p14="http://schemas.microsoft.com/office/powerpoint/2010/main" val="2294782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3D7205-DC63-42F4-8601-C49A4DF58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0"/>
            <a:ext cx="10188270" cy="1325563"/>
          </a:xfrm>
        </p:spPr>
        <p:txBody>
          <a:bodyPr>
            <a:normAutofit/>
          </a:bodyPr>
          <a:lstStyle/>
          <a:p>
            <a:pPr algn="r"/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Внешняя политика. </a:t>
            </a:r>
            <a:b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</a:br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Воссоединение Украины с Россией.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DADA700-F111-431C-8F30-0F2BEE3163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328" y="4396513"/>
            <a:ext cx="11537342" cy="2461488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ru-RU" sz="2300" b="1" dirty="0">
                <a:latin typeface="+mj-lt"/>
              </a:rPr>
              <a:t>Задачи во внешней политике:</a:t>
            </a:r>
          </a:p>
          <a:p>
            <a:pPr marL="0" indent="0" algn="just">
              <a:buNone/>
            </a:pPr>
            <a:r>
              <a:rPr lang="ru-RU" sz="2300" dirty="0">
                <a:latin typeface="+mj-lt"/>
              </a:rPr>
              <a:t>• продолжение освоения Сибири;</a:t>
            </a:r>
          </a:p>
          <a:p>
            <a:pPr marL="0" indent="0" algn="just">
              <a:buNone/>
            </a:pPr>
            <a:r>
              <a:rPr lang="ru-RU" sz="2300" dirty="0">
                <a:latin typeface="+mj-lt"/>
              </a:rPr>
              <a:t>• вернуть выход к Балтийскому морю, который был утрачен по </a:t>
            </a:r>
            <a:r>
              <a:rPr lang="ru-RU" sz="2300" dirty="0" err="1">
                <a:latin typeface="+mj-lt"/>
              </a:rPr>
              <a:t>Столбовскому</a:t>
            </a:r>
            <a:r>
              <a:rPr lang="ru-RU" sz="2300" dirty="0">
                <a:latin typeface="+mj-lt"/>
              </a:rPr>
              <a:t> миру 1617 г.; </a:t>
            </a:r>
          </a:p>
          <a:p>
            <a:pPr marL="0" indent="0" algn="just">
              <a:buNone/>
            </a:pPr>
            <a:r>
              <a:rPr lang="ru-RU" sz="2300" dirty="0">
                <a:latin typeface="+mj-lt"/>
              </a:rPr>
              <a:t>• вернуть Чернигово-Северские земли, Смоленск, которые забрала у России Польша во время интервенции 1610-1613 гг.; </a:t>
            </a:r>
          </a:p>
          <a:p>
            <a:pPr marL="0" indent="0" algn="just">
              <a:buNone/>
            </a:pPr>
            <a:r>
              <a:rPr lang="ru-RU" sz="2300" dirty="0">
                <a:latin typeface="+mj-lt"/>
              </a:rPr>
              <a:t>• защищать страну от набегов крымского хана, который подчинялся более опасному противнику – Османской империи.</a:t>
            </a:r>
          </a:p>
          <a:p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DF297A-2033-4205-8B05-4D6BB30010C7}"/>
              </a:ext>
            </a:extLst>
          </p:cNvPr>
          <p:cNvSpPr txBox="1"/>
          <p:nvPr/>
        </p:nvSpPr>
        <p:spPr>
          <a:xfrm>
            <a:off x="4679004" y="1305718"/>
            <a:ext cx="7185666" cy="3185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600"/>
              </a:spcAft>
            </a:pPr>
            <a:r>
              <a:rPr lang="ru-RU" sz="2200" b="1" dirty="0">
                <a:latin typeface="+mj-lt"/>
              </a:rPr>
              <a:t>Освоение Сибири во второй половине 17 века:</a:t>
            </a:r>
          </a:p>
          <a:p>
            <a:pPr algn="just">
              <a:spcAft>
                <a:spcPts val="600"/>
              </a:spcAft>
            </a:pPr>
            <a:r>
              <a:rPr lang="ru-RU" sz="2200" dirty="0">
                <a:latin typeface="+mj-lt"/>
              </a:rPr>
              <a:t>• В 1648–1649 гг. С.И. </a:t>
            </a:r>
            <a:r>
              <a:rPr lang="ru-RU" sz="2200" dirty="0" err="1">
                <a:latin typeface="+mj-lt"/>
              </a:rPr>
              <a:t>Дежнѐв</a:t>
            </a:r>
            <a:r>
              <a:rPr lang="ru-RU" sz="2200" dirty="0">
                <a:latin typeface="+mj-lt"/>
              </a:rPr>
              <a:t> открыл пролив, отделяющий Азию от Северной Америки.  </a:t>
            </a:r>
          </a:p>
          <a:p>
            <a:pPr algn="just">
              <a:spcAft>
                <a:spcPts val="600"/>
              </a:spcAft>
            </a:pPr>
            <a:r>
              <a:rPr lang="ru-RU" sz="2200" dirty="0">
                <a:latin typeface="+mj-lt"/>
              </a:rPr>
              <a:t>• В 1649–1651 гг. Е.П. Хабаров совершил экспедицию, задачей которой являлось исследование Амура.</a:t>
            </a:r>
          </a:p>
          <a:p>
            <a:pPr algn="just">
              <a:spcAft>
                <a:spcPts val="600"/>
              </a:spcAft>
            </a:pPr>
            <a:r>
              <a:rPr lang="ru-RU" sz="2200" dirty="0">
                <a:latin typeface="+mj-lt"/>
              </a:rPr>
              <a:t>• В 1648 г. был основан Охотск.</a:t>
            </a:r>
          </a:p>
          <a:p>
            <a:pPr algn="just">
              <a:spcAft>
                <a:spcPts val="600"/>
              </a:spcAft>
            </a:pPr>
            <a:r>
              <a:rPr lang="ru-RU" sz="2200" dirty="0">
                <a:latin typeface="+mj-lt"/>
              </a:rPr>
              <a:t>• В 1661 г. основан Иркутский острог (ныне – Иркутск).</a:t>
            </a:r>
          </a:p>
          <a:p>
            <a:pPr algn="just">
              <a:spcAft>
                <a:spcPts val="600"/>
              </a:spcAft>
            </a:pPr>
            <a:r>
              <a:rPr lang="ru-RU" sz="2200" dirty="0">
                <a:latin typeface="+mj-lt"/>
              </a:rPr>
              <a:t>• В 1658 г. построен город Нерчинск.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F7D9247-7F52-4241-BA55-8940F73E14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3000" contrast="3000"/>
                    </a14:imgEffect>
                  </a14:imgLayer>
                </a14:imgProps>
              </a:ext>
            </a:extLst>
          </a:blip>
          <a:srcRect l="1197" t="2514" r="1280" b="2021"/>
          <a:stretch/>
        </p:blipFill>
        <p:spPr>
          <a:xfrm>
            <a:off x="327328" y="294717"/>
            <a:ext cx="4196033" cy="3985453"/>
          </a:xfrm>
          <a:prstGeom prst="rect">
            <a:avLst/>
          </a:prstGeom>
          <a:effectLst>
            <a:outerShdw blurRad="190500" dist="63500" dir="40200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83402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6AFE62-4D82-4E28-B238-F77C55972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" y="-134462"/>
            <a:ext cx="1155192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Русско-шведская война 1656-1661 гг.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7382BBB-7532-4518-9F4C-AA0A3BB24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040" y="845409"/>
            <a:ext cx="6243320" cy="5745336"/>
          </a:xfrm>
        </p:spPr>
        <p:txBody>
          <a:bodyPr>
            <a:normAutofit fontScale="85000" lnSpcReduction="20000"/>
          </a:bodyPr>
          <a:lstStyle/>
          <a:p>
            <a:pPr marL="0" indent="0" algn="just">
              <a:buNone/>
            </a:pPr>
            <a:r>
              <a:rPr lang="ru-RU" b="1" dirty="0">
                <a:latin typeface="+mj-lt"/>
              </a:rPr>
              <a:t>Причины:</a:t>
            </a:r>
          </a:p>
          <a:p>
            <a:pPr algn="just"/>
            <a:r>
              <a:rPr lang="ru-RU" dirty="0">
                <a:latin typeface="+mj-lt"/>
              </a:rPr>
              <a:t>﻿﻿Овладеть прибалтийскими землями и получить выход в Балтийское море</a:t>
            </a:r>
          </a:p>
          <a:p>
            <a:pPr algn="just"/>
            <a:r>
              <a:rPr lang="ru-RU" dirty="0">
                <a:latin typeface="+mj-lt"/>
              </a:rPr>
              <a:t>﻿﻿Шведская экспансия в Польше, Литве, Украины</a:t>
            </a:r>
          </a:p>
          <a:p>
            <a:pPr algn="just"/>
            <a:endParaRPr lang="ru-RU" dirty="0">
              <a:latin typeface="+mj-lt"/>
            </a:endParaRPr>
          </a:p>
          <a:p>
            <a:pPr marL="0" indent="0" algn="just">
              <a:buNone/>
            </a:pPr>
            <a:r>
              <a:rPr lang="ru-RU" b="1" dirty="0">
                <a:latin typeface="+mj-lt"/>
              </a:rPr>
              <a:t>Ход войны:</a:t>
            </a:r>
          </a:p>
          <a:p>
            <a:pPr algn="just"/>
            <a:r>
              <a:rPr lang="ru-RU" dirty="0">
                <a:latin typeface="+mj-lt"/>
              </a:rPr>
              <a:t>﻿﻿</a:t>
            </a:r>
            <a:r>
              <a:rPr lang="ru-RU" b="1" dirty="0">
                <a:latin typeface="+mj-lt"/>
              </a:rPr>
              <a:t>1656 г. </a:t>
            </a:r>
            <a:r>
              <a:rPr lang="ru-RU" dirty="0">
                <a:latin typeface="+mj-lt"/>
              </a:rPr>
              <a:t>- успешные действия в Прибалтике;</a:t>
            </a:r>
          </a:p>
          <a:p>
            <a:pPr algn="just"/>
            <a:r>
              <a:rPr lang="ru-RU" b="1" dirty="0">
                <a:latin typeface="+mj-lt"/>
              </a:rPr>
              <a:t>﻿﻿Август-октябрь 1656 г. </a:t>
            </a:r>
            <a:r>
              <a:rPr lang="ru-RU" dirty="0">
                <a:latin typeface="+mj-lt"/>
              </a:rPr>
              <a:t>- неудачная осада Риги</a:t>
            </a:r>
          </a:p>
          <a:p>
            <a:pPr algn="just"/>
            <a:r>
              <a:rPr lang="ru-RU" b="1" dirty="0">
                <a:latin typeface="+mj-lt"/>
              </a:rPr>
              <a:t>﻿﻿1657 г. </a:t>
            </a:r>
            <a:r>
              <a:rPr lang="ru-RU" dirty="0">
                <a:latin typeface="+mj-lt"/>
              </a:rPr>
              <a:t>- вытеснение шведами русских войск из Карелии и Ливонии</a:t>
            </a:r>
          </a:p>
          <a:p>
            <a:pPr algn="just"/>
            <a:endParaRPr lang="ru-RU" dirty="0">
              <a:latin typeface="+mj-lt"/>
            </a:endParaRPr>
          </a:p>
          <a:p>
            <a:pPr marL="0" indent="0" algn="just">
              <a:buNone/>
            </a:pPr>
            <a:r>
              <a:rPr lang="ru-RU" b="1" dirty="0">
                <a:latin typeface="+mj-lt"/>
              </a:rPr>
              <a:t>Итоги: </a:t>
            </a:r>
          </a:p>
          <a:p>
            <a:pPr algn="just"/>
            <a:r>
              <a:rPr lang="ru-RU" b="1" dirty="0">
                <a:latin typeface="+mj-lt"/>
              </a:rPr>
              <a:t>1661 г. </a:t>
            </a:r>
            <a:r>
              <a:rPr lang="ru-RU" dirty="0">
                <a:latin typeface="+mj-lt"/>
              </a:rPr>
              <a:t>- </a:t>
            </a:r>
            <a:r>
              <a:rPr lang="ru-RU" dirty="0" err="1">
                <a:latin typeface="+mj-lt"/>
              </a:rPr>
              <a:t>Кардисский</a:t>
            </a:r>
            <a:r>
              <a:rPr lang="ru-RU" dirty="0">
                <a:latin typeface="+mj-lt"/>
              </a:rPr>
              <a:t> мирный договор - Россия отказывалась от земель завоеванных в Прибалтике.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184FC66-3306-43DC-92E5-AAB2D0D953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0" t="1" r="980" b="359"/>
          <a:stretch/>
        </p:blipFill>
        <p:spPr>
          <a:xfrm>
            <a:off x="6634480" y="1011064"/>
            <a:ext cx="5237480" cy="5233988"/>
          </a:xfrm>
          <a:prstGeom prst="rect">
            <a:avLst/>
          </a:prstGeom>
          <a:effectLst>
            <a:outerShdw blurRad="330200" dist="127000" dir="2760000" sx="99000" sy="99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74537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CDE44E-CC03-40C4-9AAD-7DF70813D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206" y="-122548"/>
            <a:ext cx="10614634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Русско-польская война 1653-1667 гг.</a:t>
            </a:r>
            <a:endParaRPr lang="ru-RU" sz="24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C93689C-AC03-420C-A9DD-6050F47F75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48" r="10093" b="13668"/>
          <a:stretch/>
        </p:blipFill>
        <p:spPr>
          <a:xfrm>
            <a:off x="9236108" y="521670"/>
            <a:ext cx="2575678" cy="323981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3D92549-AD08-4A8D-AE24-C52EC154891E}"/>
              </a:ext>
            </a:extLst>
          </p:cNvPr>
          <p:cNvSpPr txBox="1"/>
          <p:nvPr/>
        </p:nvSpPr>
        <p:spPr>
          <a:xfrm>
            <a:off x="424206" y="4092484"/>
            <a:ext cx="11387580" cy="2569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ru-RU" sz="2300" dirty="0">
                <a:latin typeface="+mj-lt"/>
              </a:rPr>
              <a:t>• </a:t>
            </a:r>
            <a:r>
              <a:rPr lang="ru-RU" sz="2300" b="1" dirty="0">
                <a:latin typeface="+mj-lt"/>
              </a:rPr>
              <a:t>В 1653 г. </a:t>
            </a:r>
            <a:r>
              <a:rPr lang="ru-RU" sz="2300" dirty="0">
                <a:latin typeface="+mj-lt"/>
              </a:rPr>
              <a:t>был созван Земский собор, который принял решение о вхождении Украины в состав России.</a:t>
            </a:r>
          </a:p>
          <a:p>
            <a:pPr marL="0" indent="0" algn="just">
              <a:buNone/>
            </a:pPr>
            <a:r>
              <a:rPr lang="ru-RU" sz="2300" dirty="0">
                <a:latin typeface="+mj-lt"/>
              </a:rPr>
              <a:t>• </a:t>
            </a:r>
            <a:r>
              <a:rPr lang="ru-RU" sz="2300" b="1" dirty="0">
                <a:latin typeface="+mj-lt"/>
              </a:rPr>
              <a:t>В 1654 г </a:t>
            </a:r>
            <a:r>
              <a:rPr lang="ru-RU" sz="2300" dirty="0">
                <a:latin typeface="+mj-lt"/>
              </a:rPr>
              <a:t>в г. </a:t>
            </a:r>
            <a:r>
              <a:rPr lang="ru-RU" sz="2300" dirty="0" err="1">
                <a:latin typeface="+mj-lt"/>
              </a:rPr>
              <a:t>Переяславль</a:t>
            </a:r>
            <a:r>
              <a:rPr lang="ru-RU" sz="2300" dirty="0">
                <a:latin typeface="+mj-lt"/>
              </a:rPr>
              <a:t> собрались представители всех слоев населения Украины и приняли решение войти в состав России.</a:t>
            </a:r>
          </a:p>
          <a:p>
            <a:pPr marL="0" indent="0" algn="just">
              <a:buNone/>
            </a:pPr>
            <a:r>
              <a:rPr lang="ru-RU" sz="2300" dirty="0">
                <a:latin typeface="+mj-lt"/>
              </a:rPr>
              <a:t>• В состав России в 1654 г. вошла не вся Украина, а Левобережная, Правобережная Украина осталась в составе Речи Посполитой. Это событие стало причиной новой русско-польской войны.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F6B55D-8358-473C-830B-585B6C155110}"/>
              </a:ext>
            </a:extLst>
          </p:cNvPr>
          <p:cNvSpPr txBox="1"/>
          <p:nvPr/>
        </p:nvSpPr>
        <p:spPr>
          <a:xfrm>
            <a:off x="9205550" y="3723152"/>
            <a:ext cx="26367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+mj-lt"/>
              </a:rPr>
              <a:t>Богдан Хмельницкий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C0D068-5002-4E63-A9D1-B7C5FD2AA340}"/>
              </a:ext>
            </a:extLst>
          </p:cNvPr>
          <p:cNvSpPr txBox="1"/>
          <p:nvPr/>
        </p:nvSpPr>
        <p:spPr>
          <a:xfrm>
            <a:off x="424206" y="998489"/>
            <a:ext cx="8540685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ru-RU" sz="2300" dirty="0">
                <a:latin typeface="+mj-lt"/>
              </a:rPr>
              <a:t>• </a:t>
            </a:r>
            <a:r>
              <a:rPr lang="ru-RU" sz="2300" b="1" dirty="0">
                <a:latin typeface="+mj-lt"/>
              </a:rPr>
              <a:t>В 1648 г. </a:t>
            </a:r>
            <a:r>
              <a:rPr lang="ru-RU" sz="2300" dirty="0">
                <a:latin typeface="+mj-lt"/>
              </a:rPr>
              <a:t>запорожские казаки начали войну с Речью Посполитой за независимость Украины. Лидером в этой борьбе стал Богдан Хмельницкий.</a:t>
            </a:r>
          </a:p>
          <a:p>
            <a:pPr marL="0" indent="0" algn="just">
              <a:buNone/>
            </a:pPr>
            <a:r>
              <a:rPr lang="ru-RU" sz="2300" dirty="0">
                <a:latin typeface="+mj-lt"/>
              </a:rPr>
              <a:t>• </a:t>
            </a:r>
            <a:r>
              <a:rPr lang="ru-RU" sz="2300" b="1" dirty="0">
                <a:latin typeface="+mj-lt"/>
              </a:rPr>
              <a:t>В 1648-49 гг. </a:t>
            </a:r>
            <a:r>
              <a:rPr lang="ru-RU" sz="2300" dirty="0">
                <a:latin typeface="+mj-lt"/>
              </a:rPr>
              <a:t>украинские казаки под руководством Хмельницкого одержали ряд побед над поляками.</a:t>
            </a:r>
          </a:p>
          <a:p>
            <a:pPr marL="0" indent="0" algn="just">
              <a:buNone/>
            </a:pPr>
            <a:r>
              <a:rPr lang="ru-RU" sz="2300" dirty="0">
                <a:latin typeface="+mj-lt"/>
              </a:rPr>
              <a:t>• </a:t>
            </a:r>
            <a:r>
              <a:rPr lang="ru-RU" sz="23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В 1651 г</a:t>
            </a:r>
            <a:r>
              <a:rPr lang="ru-RU" sz="2300" b="1" dirty="0">
                <a:latin typeface="+mj-lt"/>
              </a:rPr>
              <a:t>. </a:t>
            </a:r>
            <a:r>
              <a:rPr lang="ru-RU" sz="2300" dirty="0">
                <a:latin typeface="+mj-lt"/>
              </a:rPr>
              <a:t>у села Берестечко украинское войско было разбито.</a:t>
            </a:r>
          </a:p>
          <a:p>
            <a:pPr marL="0" indent="0" algn="just">
              <a:buNone/>
            </a:pPr>
            <a:r>
              <a:rPr lang="ru-RU" sz="2300" dirty="0">
                <a:latin typeface="+mj-lt"/>
              </a:rPr>
              <a:t>• </a:t>
            </a:r>
            <a:r>
              <a:rPr lang="ru-RU" sz="2300" b="1" dirty="0">
                <a:latin typeface="+mj-lt"/>
              </a:rPr>
              <a:t>В 1653 г. </a:t>
            </a:r>
            <a:r>
              <a:rPr lang="ru-RU" sz="2300" dirty="0">
                <a:latin typeface="+mj-lt"/>
              </a:rPr>
              <a:t>Хмельницкий обратился к царю Алексею Михайловичу с просьбой принять Украину в состав России.</a:t>
            </a:r>
          </a:p>
        </p:txBody>
      </p:sp>
    </p:spTree>
    <p:extLst>
      <p:ext uri="{BB962C8B-B14F-4D97-AF65-F5344CB8AC3E}">
        <p14:creationId xmlns:p14="http://schemas.microsoft.com/office/powerpoint/2010/main" val="3250336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BBF5E6-BDA0-4312-A166-D88769CD1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861" y="-184944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Русско-польская война 1653-1667 гг.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6F3CD1B-08D8-4CBF-8A00-D6D3953D31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8421" y="995680"/>
            <a:ext cx="7002719" cy="5345900"/>
          </a:xfrm>
        </p:spPr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ru-RU" b="1" dirty="0">
                <a:latin typeface="+mj-lt"/>
              </a:rPr>
              <a:t>Основные события:</a:t>
            </a:r>
          </a:p>
          <a:p>
            <a:pPr algn="just"/>
            <a:r>
              <a:rPr lang="ru-RU" b="1" dirty="0">
                <a:latin typeface="+mj-lt"/>
              </a:rPr>
              <a:t>1654-1656 гг. </a:t>
            </a:r>
            <a:r>
              <a:rPr lang="ru-RU" dirty="0">
                <a:latin typeface="+mj-lt"/>
              </a:rPr>
              <a:t>- взятие русскими Смоленска, Полоцка, Витебска; захват русско-украинскими войсками Минска и Вильно; перемирие 1656 г. между Россией и Польшей.</a:t>
            </a:r>
          </a:p>
          <a:p>
            <a:pPr algn="just"/>
            <a:r>
              <a:rPr lang="ru-RU" b="1" dirty="0">
                <a:latin typeface="+mj-lt"/>
              </a:rPr>
              <a:t>1657-1662 гг. </a:t>
            </a:r>
            <a:r>
              <a:rPr lang="ru-RU" dirty="0">
                <a:latin typeface="+mj-lt"/>
              </a:rPr>
              <a:t>- возобновление войны; ряд существенных поражений русской армии у </a:t>
            </a:r>
            <a:r>
              <a:rPr lang="ru-RU" dirty="0" err="1">
                <a:latin typeface="+mj-lt"/>
              </a:rPr>
              <a:t>Губарево</a:t>
            </a:r>
            <a:r>
              <a:rPr lang="ru-RU" dirty="0">
                <a:latin typeface="+mj-lt"/>
              </a:rPr>
              <a:t> и </a:t>
            </a:r>
            <a:r>
              <a:rPr lang="ru-RU" dirty="0" err="1">
                <a:latin typeface="+mj-lt"/>
              </a:rPr>
              <a:t>Чудново</a:t>
            </a:r>
            <a:r>
              <a:rPr lang="ru-RU" dirty="0">
                <a:latin typeface="+mj-lt"/>
              </a:rPr>
              <a:t>; захват поляками Вильно.</a:t>
            </a:r>
          </a:p>
          <a:p>
            <a:pPr algn="just"/>
            <a:r>
              <a:rPr lang="ru-RU" b="1" dirty="0">
                <a:latin typeface="+mj-lt"/>
              </a:rPr>
              <a:t>1663-1667 гг. </a:t>
            </a:r>
            <a:r>
              <a:rPr lang="ru-RU" dirty="0">
                <a:latin typeface="+mj-lt"/>
              </a:rPr>
              <a:t>- русско-польские сражения с переменным успехом; определяющие победы русских под Корсунью и Белой Церковью; переговоры о мире России и Польши</a:t>
            </a:r>
          </a:p>
          <a:p>
            <a:pPr marL="0" indent="0" algn="just">
              <a:buNone/>
            </a:pPr>
            <a:r>
              <a:rPr lang="ru-RU" b="1" dirty="0">
                <a:latin typeface="+mj-lt"/>
              </a:rPr>
              <a:t>Итоги:</a:t>
            </a:r>
          </a:p>
          <a:p>
            <a:pPr algn="just"/>
            <a:r>
              <a:rPr lang="ru-RU" b="1" dirty="0">
                <a:latin typeface="+mj-lt"/>
              </a:rPr>
              <a:t>1667 г</a:t>
            </a:r>
            <a:r>
              <a:rPr lang="ru-RU" dirty="0">
                <a:latin typeface="+mj-lt"/>
              </a:rPr>
              <a:t>. - </a:t>
            </a:r>
            <a:r>
              <a:rPr lang="ru-RU" dirty="0" err="1">
                <a:latin typeface="+mj-lt"/>
              </a:rPr>
              <a:t>Андрусовское</a:t>
            </a:r>
            <a:r>
              <a:rPr lang="ru-RU" dirty="0">
                <a:latin typeface="+mj-lt"/>
              </a:rPr>
              <a:t> перемирие</a:t>
            </a:r>
          </a:p>
          <a:p>
            <a:pPr algn="just"/>
            <a:r>
              <a:rPr lang="ru-RU" dirty="0">
                <a:latin typeface="+mj-lt"/>
              </a:rPr>
              <a:t>Возврат России Черниговских и Смоленских земель</a:t>
            </a:r>
          </a:p>
          <a:p>
            <a:pPr algn="just"/>
            <a:r>
              <a:rPr lang="ru-RU" dirty="0">
                <a:latin typeface="+mj-lt"/>
              </a:rPr>
              <a:t>Признание за Россией Левобережной Украины</a:t>
            </a:r>
          </a:p>
          <a:p>
            <a:pPr algn="just"/>
            <a:r>
              <a:rPr lang="ru-RU" dirty="0">
                <a:latin typeface="+mj-lt"/>
              </a:rPr>
              <a:t>Утверждение России в Киеве на правом берегу Днепра</a:t>
            </a:r>
          </a:p>
          <a:p>
            <a:endParaRPr lang="ru-RU" dirty="0">
              <a:latin typeface="+mj-lt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1484ED9-6115-43A7-8C0F-266BAAC436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83" r="2089" b="5000"/>
          <a:stretch/>
        </p:blipFill>
        <p:spPr>
          <a:xfrm>
            <a:off x="290861" y="802957"/>
            <a:ext cx="4607560" cy="5538624"/>
          </a:xfrm>
          <a:prstGeom prst="rect">
            <a:avLst/>
          </a:prstGeom>
          <a:effectLst>
            <a:outerShdw blurRad="228600" dist="152400" dir="6240000" sx="99000" sy="99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2080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C858AF-F9FF-4008-A508-C5EB8F775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080" y="1555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28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Выводы: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B2C2E4-80C8-43FF-A8F4-2EA7EE2CBD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400" y="1341120"/>
            <a:ext cx="10911840" cy="5151755"/>
          </a:xfrm>
        </p:spPr>
        <p:txBody>
          <a:bodyPr>
            <a:normAutofit fontScale="85000" lnSpcReduction="10000"/>
          </a:bodyPr>
          <a:lstStyle/>
          <a:p>
            <a:pPr marL="0" indent="0" algn="just">
              <a:buNone/>
            </a:pPr>
            <a:r>
              <a:rPr lang="ru-RU" dirty="0">
                <a:latin typeface="+mj-lt"/>
              </a:rPr>
              <a:t>В целом внешнеполитический аспект царствования Алексея Михайловича можно считать успехом, так как:</a:t>
            </a:r>
          </a:p>
          <a:p>
            <a:pPr marL="0" indent="0" algn="just">
              <a:buNone/>
            </a:pPr>
            <a:r>
              <a:rPr lang="ru-RU" dirty="0">
                <a:latin typeface="+mj-lt"/>
              </a:rPr>
              <a:t>• Он сумел вернуть Русскому царству земли, потерянные по </a:t>
            </a:r>
            <a:r>
              <a:rPr lang="ru-RU" dirty="0" err="1">
                <a:latin typeface="+mj-lt"/>
              </a:rPr>
              <a:t>Деулинскому</a:t>
            </a:r>
            <a:r>
              <a:rPr lang="ru-RU" dirty="0">
                <a:latin typeface="+mj-lt"/>
              </a:rPr>
              <a:t> перемирию 1618 года. </a:t>
            </a:r>
          </a:p>
          <a:p>
            <a:pPr marL="0" indent="0" algn="just">
              <a:buNone/>
            </a:pPr>
            <a:r>
              <a:rPr lang="ru-RU" dirty="0">
                <a:latin typeface="+mj-lt"/>
              </a:rPr>
              <a:t>• Другая цель — возвращение российских земель, отошедших к Швеции, не имела успеха. </a:t>
            </a:r>
          </a:p>
          <a:p>
            <a:pPr marL="0" indent="0" algn="just">
              <a:buNone/>
            </a:pPr>
            <a:r>
              <a:rPr lang="ru-RU" dirty="0">
                <a:latin typeface="+mj-lt"/>
              </a:rPr>
              <a:t>• Наибольшее значение военный опыт Алексея Михайловича имел для Петра I, так как во время русско-польской и русско-шведской войны стали очевидны недостатки царской армии и необходимость соответствующих перемен. </a:t>
            </a:r>
          </a:p>
          <a:p>
            <a:pPr marL="0" indent="0" algn="just">
              <a:buNone/>
            </a:pPr>
            <a:r>
              <a:rPr lang="ru-RU" dirty="0">
                <a:latin typeface="+mj-lt"/>
              </a:rPr>
              <a:t>• Мощи вооруженных сил не хватало, чтобы успешно справляться с задачами по защите внешних границы от серьезных врагов. Одним из них была Швеция, которая в результате Тридцатилетней войны стала мощнейшей державой Европы.</a:t>
            </a:r>
          </a:p>
          <a:p>
            <a:pPr marL="0" indent="0" algn="just">
              <a:buNone/>
            </a:pPr>
            <a:r>
              <a:rPr lang="ru-RU" dirty="0">
                <a:latin typeface="+mj-lt"/>
              </a:rPr>
              <a:t>• Начали строится новые города в Сибири.</a:t>
            </a:r>
          </a:p>
          <a:p>
            <a:pPr marL="0" indent="0" algn="just">
              <a:buNone/>
            </a:pPr>
            <a:r>
              <a:rPr lang="ru-RU" dirty="0">
                <a:latin typeface="+mj-lt"/>
              </a:rPr>
              <a:t>• Была присоединена Левобережная Украина.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26621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D98613-F18C-4189-BFCF-10FA56E96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167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28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Источники: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DD0F73-1E9E-4F96-BCD6-7040F648AA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64079"/>
            <a:ext cx="10515600" cy="3972243"/>
          </a:xfrm>
        </p:spPr>
        <p:txBody>
          <a:bodyPr/>
          <a:lstStyle/>
          <a:p>
            <a:pPr algn="ctr"/>
            <a:r>
              <a:rPr lang="ru-RU" dirty="0">
                <a:latin typeface="+mj-lt"/>
              </a:rPr>
              <a:t>История России: в 3 т. / Под ред. А.Н. Сахарова. - М.: АСТ, 2001.</a:t>
            </a:r>
          </a:p>
        </p:txBody>
      </p:sp>
    </p:spTree>
    <p:extLst>
      <p:ext uri="{BB962C8B-B14F-4D97-AF65-F5344CB8AC3E}">
        <p14:creationId xmlns:p14="http://schemas.microsoft.com/office/powerpoint/2010/main" val="223626763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776</Words>
  <Application>Microsoft Office PowerPoint</Application>
  <PresentationFormat>Широкоэкранный</PresentationFormat>
  <Paragraphs>65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Arial Black</vt:lpstr>
      <vt:lpstr>Calibri</vt:lpstr>
      <vt:lpstr>Calibri Light</vt:lpstr>
      <vt:lpstr>Тема Office</vt:lpstr>
      <vt:lpstr>Внешняя политика правительства Алексея Михайловича. Воссоединение Украины с Россией.</vt:lpstr>
      <vt:lpstr>Введение</vt:lpstr>
      <vt:lpstr>Внешняя политика.  Воссоединение Украины с Россией.</vt:lpstr>
      <vt:lpstr>Русско-шведская война 1656-1661 гг. </vt:lpstr>
      <vt:lpstr>Русско-польская война 1653-1667 гг.</vt:lpstr>
      <vt:lpstr>Русско-польская война 1653-1667 гг.</vt:lpstr>
      <vt:lpstr>Выводы:</vt:lpstr>
      <vt:lpstr>Источники: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Внешняя политика правительства Алексея Михайловича. Воссоединение Украины с Россией.</dc:title>
  <dc:creator>Anastasia Filintseva</dc:creator>
  <cp:lastModifiedBy>Anastasia Filintseva</cp:lastModifiedBy>
  <cp:revision>17</cp:revision>
  <dcterms:created xsi:type="dcterms:W3CDTF">2023-10-30T12:11:07Z</dcterms:created>
  <dcterms:modified xsi:type="dcterms:W3CDTF">2023-10-30T14:53:02Z</dcterms:modified>
</cp:coreProperties>
</file>

<file path=docProps/thumbnail.jpeg>
</file>